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06" roundtripDataSignature="AMtx7mib8Wgopg+KRDEHBGuf52w4UO5q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6" Type="http://customschemas.google.com/relationships/presentationmetadata" Target="metadata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9e8f52522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289e8f52522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89e8f52522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8" name="Google Shape;728;g289e8f52522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9e8f52522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g289e8f52522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9e8f52522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g289e8f52522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9e8f52522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" name="Google Shape;114;g289e8f52522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9e8f52522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g289e8f52522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9e8f52522_0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289e8f52522_0_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9e8f52522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5" name="Google Shape;135;g289e8f52522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9e8f52522_0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289e8f52522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9e8f52522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g289e8f52522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9e8f52522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289e8f52522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7bd2a7473e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" name="Google Shape;37;g27bd2a7473e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9e8f52522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g289e8f52522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9e8f52522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g289e8f52522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9e8f52522_0_1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7" name="Google Shape;177;g289e8f52522_0_1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89e8f52522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" name="Google Shape;184;g289e8f52522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9e8f52522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289e8f52522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9e8f52522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289e8f52522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9e8f52522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289e8f52522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9e8f52522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g289e8f52522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9e8f52522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289e8f52522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9e8f52522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g289e8f52522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89e8f52522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Google Shape;44;g289e8f52522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9e8f52522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g289e8f52522_0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9e8f52522_0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g289e8f52522_0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9e8f52522_0_1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7" name="Google Shape;247;g289e8f52522_0_1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9e8f52522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289e8f52522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9e8f52522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g289e8f52522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9e8f52522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g289e8f52522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9e8f52522_0_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5" name="Google Shape;275;g289e8f52522_0_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89e8f52522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89e8f52522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9e8f52522_0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g289e8f52522_0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89e8f52522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289e8f52522_0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89e8f52522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289e8f52522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9e8f52522_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g289e8f52522_0_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9e8f52522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g289e8f52522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9e8f52522_0_2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g289e8f52522_0_2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9e8f52522_0_2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g289e8f52522_0_2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9e8f52522_0_2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1" name="Google Shape;331;g289e8f52522_0_2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9e8f52522_0_2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g289e8f52522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9e8f52522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g289e8f52522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9e8f52522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g289e8f52522_0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9e8f52522_0_2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9" name="Google Shape;359;g289e8f52522_0_2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9e8f52522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g289e8f52522_0_2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9e8f52522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g289e8f52522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89e8f52522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3" name="Google Shape;373;g289e8f52522_0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9e8f52522_0_2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g289e8f52522_0_2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9e8f52522_0_2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Google Shape;387;g289e8f52522_0_2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9e8f52522_0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Google Shape;394;g289e8f52522_0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9e8f52522_0_2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g289e8f52522_0_2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9e8f52522_0_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289e8f52522_0_2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89e8f52522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5" name="Google Shape;415;g289e8f52522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89e8f52522_0_2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g289e8f52522_0_2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89e8f52522_0_3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g289e8f52522_0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89e8f52522_0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g289e8f52522_0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89e8f52522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g289e8f52522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9e8f52522_0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3" name="Google Shape;443;g289e8f52522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89e8f52522_0_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Google Shape;450;g289e8f52522_0_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89e8f52522_0_3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g289e8f52522_0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9e8f52522_0_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g289e8f52522_0_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89e8f52522_0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Google Shape;471;g289e8f52522_0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89e8f52522_0_3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g289e8f52522_0_3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9e8f52522_0_3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g289e8f52522_0_3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9e8f52522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g289e8f52522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9e8f52522_0_3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Google Shape;499;g289e8f52522_0_3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9e8f52522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Google Shape;506;g289e8f52522_0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9e8f52522_0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g289e8f52522_0_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9e8f52522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Google Shape;513;g289e8f52522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89e8f52522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Google Shape;520;g289e8f52522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89e8f52522_0_3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Google Shape;527;g289e8f52522_0_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89e8f52522_0_3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Google Shape;534;g289e8f52522_0_3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9e8f52522_0_3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Google Shape;541;g289e8f52522_0_3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89e8f52522_0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Google Shape;547;g289e8f52522_0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89e8f52522_0_3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4" name="Google Shape;554;g289e8f52522_0_3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89e8f52522_0_3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1" name="Google Shape;561;g289e8f52522_0_3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89e8f52522_0_4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Google Shape;568;g289e8f52522_0_4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9e8f52522_0_4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5" name="Google Shape;575;g289e8f52522_0_4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9e8f52522_0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g289e8f52522_0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89e8f52522_0_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2" name="Google Shape;582;g289e8f52522_0_4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89e8f52522_0_4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9" name="Google Shape;589;g289e8f52522_0_4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9e8f52522_0_4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g289e8f52522_0_4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89e8f52522_0_4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Google Shape;603;g289e8f52522_0_4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89e8f52522_0_4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0" name="Google Shape;610;g289e8f52522_0_4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89e8f52522_0_4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7" name="Google Shape;617;g289e8f52522_0_4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89e8f52522_0_4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4" name="Google Shape;624;g289e8f52522_0_4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89e8f52522_0_4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1" name="Google Shape;631;g289e8f52522_0_4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89e8f52522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8" name="Google Shape;638;g289e8f52522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89e8f52522_0_4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5" name="Google Shape;645;g289e8f52522_0_4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9e8f52522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289e8f52522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89e8f52522_0_4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g289e8f52522_0_4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89e8f52522_0_4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9" name="Google Shape;659;g289e8f52522_0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89e8f52522_0_4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6" name="Google Shape;666;g289e8f52522_0_4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89e8f52522_0_4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3" name="Google Shape;673;g289e8f52522_0_4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89e8f52522_0_4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289e8f52522_0_4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89e8f52522_0_4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g289e8f52522_0_4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89e8f52522_0_4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4" name="Google Shape;694;g289e8f52522_0_4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89e8f52522_0_4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Google Shape;701;g289e8f52522_0_4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9e8f52522_0_5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8" name="Google Shape;708;g289e8f52522_0_5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89e8f52522_0_5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5" name="Google Shape;715;g289e8f52522_0_5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2"/>
          <p:cNvSpPr txBox="1"/>
          <p:nvPr>
            <p:ph type="title"/>
          </p:nvPr>
        </p:nvSpPr>
        <p:spPr>
          <a:xfrm>
            <a:off x="1524000" y="2503486"/>
            <a:ext cx="9144000" cy="10064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4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ichita State University LogoPicture 8" id="13" name="Google Shape;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072" y="1192211"/>
            <a:ext cx="4189855" cy="9652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3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4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None/>
              <a:defRPr sz="2400">
                <a:solidFill>
                  <a:srgbClr val="40404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6" id="22" name="Google Shape;22;p44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4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/>
          <p:nvPr>
            <p:ph type="title"/>
          </p:nvPr>
        </p:nvSpPr>
        <p:spPr>
          <a:xfrm>
            <a:off x="2857500" y="301752"/>
            <a:ext cx="8503920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WSU LogoPicture 7" id="27" name="Google Shape;27;p45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5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2857500" y="300039"/>
            <a:ext cx="8503920" cy="9572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WSU LogoPicture 7" id="8" name="Google Shape;8;p41"/>
          <p:cNvPicPr preferRelativeResize="0"/>
          <p:nvPr/>
        </p:nvPicPr>
        <p:blipFill rotWithShape="1">
          <a:blip r:embed="rId2">
            <a:alphaModFix/>
          </a:blip>
          <a:srcRect b="37252" l="0" r="0" t="0"/>
          <a:stretch/>
        </p:blipFill>
        <p:spPr>
          <a:xfrm>
            <a:off x="-28576" y="111919"/>
            <a:ext cx="2030522" cy="11310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41"/>
          <p:cNvSpPr txBox="1"/>
          <p:nvPr>
            <p:ph idx="12" type="sldNum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ift6135h18.files.wordpress.com/2018/02/05_rnn.pdf" TargetMode="External"/><Relationship Id="rId4" Type="http://schemas.openxmlformats.org/officeDocument/2006/relationships/hyperlink" Target="https://web.stanford.edu/class/cs224n/readings/cs224n-self-attention-transformers-2023_draft.pdf" TargetMode="External"/><Relationship Id="rId5" Type="http://schemas.openxmlformats.org/officeDocument/2006/relationships/hyperlink" Target="http://cs231n.stanford.edu/2021/slides/2021/lecture_11.pdf" TargetMode="External"/><Relationship Id="rId6" Type="http://schemas.openxmlformats.org/officeDocument/2006/relationships/hyperlink" Target="https://www.dropbox.com/s/e244jw50gv12498/Attention%20Models%20in%20Deep%20Learning.pdf?dl=0" TargetMode="External"/><Relationship Id="rId7" Type="http://schemas.openxmlformats.org/officeDocument/2006/relationships/hyperlink" Target="https://www.dropbox.com/s/7sov3snzt2jcefc/SelfAttentionAndTransformers.pdf?dl=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3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0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>
            <p:ph idx="4294967295" type="ctrTitle"/>
          </p:nvPr>
        </p:nvSpPr>
        <p:spPr>
          <a:xfrm>
            <a:off x="1524000" y="2503475"/>
            <a:ext cx="9686700" cy="17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 fontScale="90000"/>
          </a:bodyPr>
          <a:lstStyle/>
          <a:p>
            <a:pPr indent="0" lvl="0" marL="0" marR="0" rtl="0" algn="ctr">
              <a:lnSpc>
                <a:spcPct val="2397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5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 (</a:t>
            </a:r>
            <a:r>
              <a:rPr b="0" i="0" lang="en-US" sz="492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 898-BD</a:t>
            </a: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492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9327"/>
              <a:buFont typeface="Calibri"/>
              <a:buNone/>
            </a:pPr>
            <a:r>
              <a:rPr b="0" i="0" lang="en-US" sz="49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Fall 2023</a:t>
            </a:r>
            <a:endParaRPr b="0" i="0" sz="851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4" name="Google Shape;34;p1"/>
          <p:cNvSpPr txBox="1"/>
          <p:nvPr>
            <p:ph idx="4294967295" type="subTitle"/>
          </p:nvPr>
        </p:nvSpPr>
        <p:spPr>
          <a:xfrm>
            <a:off x="7146150" y="4626925"/>
            <a:ext cx="51087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25000" lnSpcReduction="20000"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178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rPr b="0" i="0" lang="en-US" sz="10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Shruti Kshirsagar</a:t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"/>
              <a:buFont typeface="Arial"/>
              <a:buNone/>
            </a:pPr>
            <a:r>
              <a:t/>
            </a:r>
            <a:endParaRPr b="0" i="0" sz="10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77785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9e8f52522_0_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96" name="Google Shape;96;g289e8f52522_0_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7" name="Google Shape;97;g289e8f52522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00" y="1397575"/>
            <a:ext cx="11251251" cy="49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0"/>
          <p:cNvSpPr txBox="1"/>
          <p:nvPr>
            <p:ph type="title"/>
          </p:nvPr>
        </p:nvSpPr>
        <p:spPr>
          <a:xfrm>
            <a:off x="831850" y="1709738"/>
            <a:ext cx="10515600" cy="2852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000000"/>
                </a:solidFill>
              </a:rPr>
              <a:t>Questions?</a:t>
            </a:r>
            <a:endParaRPr/>
          </a:p>
        </p:txBody>
      </p:sp>
      <p:sp>
        <p:nvSpPr>
          <p:cNvPr id="725" name="Google Shape;725;p40"/>
          <p:cNvSpPr txBox="1"/>
          <p:nvPr>
            <p:ph idx="1" type="body"/>
          </p:nvPr>
        </p:nvSpPr>
        <p:spPr>
          <a:xfrm>
            <a:off x="5338481" y="3334871"/>
            <a:ext cx="6008969" cy="275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/>
              <a:t>Dr.</a:t>
            </a:r>
            <a:r>
              <a:rPr lang="en-US" sz="2200">
                <a:solidFill>
                  <a:srgbClr val="404040"/>
                </a:solidFill>
              </a:rPr>
              <a:t>Shruti Kshirsagar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2200">
                <a:solidFill>
                  <a:srgbClr val="404040"/>
                </a:solidFill>
              </a:rPr>
              <a:t>Kshirsagarshruti1@gmail.com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89e8f52522_0_1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731" name="Google Shape;731;g289e8f52522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1.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https://ift6135h18.files.wordpress.com/2018/02/05_rnn.pdf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2.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https://web.stanford.edu/class/cs224n/readings/cs224n-self-attention-transformers-2023_draft.pdf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3.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http://cs231n.stanford.edu/2021/slides/2021/lecture_11.pdf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4.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https://www.dropbox.com/s/e244jw50gv12498/Attention%20Models%20in%20Deep%20Learning.pdf?dl=0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5.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https://www.dropbox.com/s/7sov3snzt2jcefc/SelfAttentionAndTransformers.pdf?dl=0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9e8f52522_0_6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03" name="Google Shape;103;g289e8f52522_0_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4" name="Google Shape;104;g289e8f52522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00" y="1419200"/>
            <a:ext cx="11227750" cy="49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9e8f52522_0_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10" name="Google Shape;110;g289e8f52522_0_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1" name="Google Shape;111;g289e8f52522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25" y="1354225"/>
            <a:ext cx="11439150" cy="502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9e8f52522_0_7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17" name="Google Shape;117;g289e8f52522_0_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8" name="Google Shape;118;g289e8f52522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50" y="1398375"/>
            <a:ext cx="11157299" cy="49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9e8f52522_0_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24" name="Google Shape;124;g289e8f52522_0_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5" name="Google Shape;125;g289e8f52522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25" y="1368925"/>
            <a:ext cx="11486100" cy="486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9e8f52522_0_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31" name="Google Shape;131;g289e8f52522_0_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2" name="Google Shape;132;g289e8f52522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63" y="1327800"/>
            <a:ext cx="11368673" cy="513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9e8f52522_0_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38" name="Google Shape;138;g289e8f52522_0_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9" name="Google Shape;139;g289e8f52522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25" y="1353725"/>
            <a:ext cx="11345198" cy="49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9e8f52522_0_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45" name="Google Shape;145;g289e8f52522_0_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6" name="Google Shape;146;g289e8f52522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00" y="1409175"/>
            <a:ext cx="11333448" cy="47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9e8f52522_0_10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52" name="Google Shape;152;g289e8f52522_0_1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3" name="Google Shape;153;g289e8f52522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38" y="1365650"/>
            <a:ext cx="11439124" cy="501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9e8f52522_0_10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59" name="Google Shape;159;g289e8f52522_0_10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0" name="Google Shape;160;g289e8f52522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75" y="1351700"/>
            <a:ext cx="11427374" cy="504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7bd2a7473e_0_2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RNN</a:t>
            </a:r>
            <a:endParaRPr/>
          </a:p>
        </p:txBody>
      </p:sp>
      <p:sp>
        <p:nvSpPr>
          <p:cNvPr id="40" name="Google Shape;40;g27bd2a7473e_0_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" name="Google Shape;41;g27bd2a7473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25" y="1386450"/>
            <a:ext cx="11063352" cy="479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9e8f52522_0_11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66" name="Google Shape;166;g289e8f52522_0_1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7" name="Google Shape;167;g289e8f52522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75" y="1363150"/>
            <a:ext cx="11568302" cy="496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9e8f52522_0_11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73" name="Google Shape;173;g289e8f52522_0_1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74" name="Google Shape;174;g289e8f52522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316075"/>
            <a:ext cx="11497851" cy="50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9e8f52522_0_12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180" name="Google Shape;180;g289e8f52522_0_1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1" name="Google Shape;181;g289e8f52522_0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00" y="1318025"/>
            <a:ext cx="11309972" cy="502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9e8f52522_0_12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Image captioning</a:t>
            </a:r>
            <a:endParaRPr/>
          </a:p>
        </p:txBody>
      </p:sp>
      <p:sp>
        <p:nvSpPr>
          <p:cNvPr id="187" name="Google Shape;187;g289e8f52522_0_1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8" name="Google Shape;188;g289e8f52522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50" y="1373950"/>
            <a:ext cx="11389276" cy="488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9e8f52522_0_13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194" name="Google Shape;194;g289e8f52522_0_1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5" name="Google Shape;195;g289e8f52522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00" y="1308400"/>
            <a:ext cx="11368673" cy="49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9e8f52522_0_13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01" name="Google Shape;201;g289e8f52522_0_1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2" name="Google Shape;202;g289e8f52522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25" y="1339500"/>
            <a:ext cx="11286477" cy="50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9e8f52522_0_14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08" name="Google Shape;208;g289e8f52522_0_1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9" name="Google Shape;209;g289e8f52522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38" y="1338725"/>
            <a:ext cx="11274726" cy="500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9e8f52522_0_14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15" name="Google Shape;215;g289e8f52522_0_1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6" name="Google Shape;216;g289e8f52522_0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25" y="1353550"/>
            <a:ext cx="11474376" cy="50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9e8f52522_0_1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22" name="Google Shape;222;g289e8f52522_0_1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3" name="Google Shape;223;g289e8f52522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00" y="1312850"/>
            <a:ext cx="11744476" cy="49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9e8f52522_0_1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29" name="Google Shape;229;g289e8f52522_0_1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0" name="Google Shape;230;g289e8f52522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25" y="1362200"/>
            <a:ext cx="11462600" cy="501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89e8f52522_0_2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RNN</a:t>
            </a:r>
            <a:endParaRPr/>
          </a:p>
        </p:txBody>
      </p:sp>
      <p:sp>
        <p:nvSpPr>
          <p:cNvPr id="47" name="Google Shape;47;g289e8f52522_0_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8" name="Google Shape;48;g289e8f52522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50" y="1304325"/>
            <a:ext cx="11533076" cy="497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9e8f52522_0_1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36" name="Google Shape;236;g289e8f52522_0_1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7" name="Google Shape;237;g289e8f52522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38" y="1327275"/>
            <a:ext cx="11439124" cy="49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9e8f52522_0_16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43" name="Google Shape;243;g289e8f52522_0_1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4" name="Google Shape;244;g289e8f52522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5" y="1326275"/>
            <a:ext cx="11333448" cy="49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9e8f52522_0_1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50" name="Google Shape;250;g289e8f52522_0_1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1" name="Google Shape;251;g289e8f52522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50" y="1353225"/>
            <a:ext cx="11392174" cy="49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89e8f52522_0_17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57" name="Google Shape;257;g289e8f52522_0_1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8" name="Google Shape;258;g289e8f52522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0" y="1313525"/>
            <a:ext cx="11638774" cy="501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9e8f52522_0_1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64" name="Google Shape;264;g289e8f52522_0_1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5" name="Google Shape;265;g289e8f52522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00" y="1345125"/>
            <a:ext cx="11274726" cy="50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9e8f52522_0_1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71" name="Google Shape;271;g289e8f52522_0_1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2" name="Google Shape;272;g289e8f52522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25" y="1348250"/>
            <a:ext cx="11521326" cy="50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89e8f52522_0_1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78" name="Google Shape;278;g289e8f52522_0_1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9" name="Google Shape;279;g289e8f52522_0_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25" y="1315500"/>
            <a:ext cx="11615299" cy="51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9e8f52522_0_1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85" name="Google Shape;285;g289e8f52522_0_1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86" name="Google Shape;286;g289e8f52522_0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75" y="1256300"/>
            <a:ext cx="11392174" cy="51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9e8f52522_0_20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92" name="Google Shape;292;g289e8f52522_0_2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3" name="Google Shape;293;g289e8f52522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25" y="1257350"/>
            <a:ext cx="11309972" cy="508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9e8f52522_0_20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299" name="Google Shape;299;g289e8f52522_0_20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0" name="Google Shape;300;g289e8f52522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5" y="1308050"/>
            <a:ext cx="11427374" cy="49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89e8f52522_0_25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RNN</a:t>
            </a:r>
            <a:endParaRPr/>
          </a:p>
        </p:txBody>
      </p:sp>
      <p:sp>
        <p:nvSpPr>
          <p:cNvPr id="54" name="Google Shape;54;g289e8f52522_0_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" name="Google Shape;55;g289e8f5252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00" y="1327800"/>
            <a:ext cx="11437798" cy="50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9e8f52522_0_21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306" name="Google Shape;306;g289e8f52522_0_2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7" name="Google Shape;307;g289e8f52522_0_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5" y="1337000"/>
            <a:ext cx="11286451" cy="50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9e8f52522_0_21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313" name="Google Shape;313;g289e8f52522_0_2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4" name="Google Shape;314;g289e8f52522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00" y="1314875"/>
            <a:ext cx="11556552" cy="510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9e8f52522_0_22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Image captioning</a:t>
            </a:r>
            <a:endParaRPr/>
          </a:p>
        </p:txBody>
      </p:sp>
      <p:sp>
        <p:nvSpPr>
          <p:cNvPr id="320" name="Google Shape;320;g289e8f52522_0_2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1" name="Google Shape;321;g289e8f52522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25" y="1316700"/>
            <a:ext cx="11380398" cy="509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9e8f52522_0_22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Attention</a:t>
            </a:r>
            <a:endParaRPr/>
          </a:p>
        </p:txBody>
      </p:sp>
      <p:sp>
        <p:nvSpPr>
          <p:cNvPr id="327" name="Google Shape;327;g289e8f52522_0_2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28" name="Google Shape;328;g289e8f52522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75" y="1338725"/>
            <a:ext cx="11101025" cy="488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9e8f52522_0_23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334" name="Google Shape;334;g289e8f52522_0_2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35" name="Google Shape;335;g289e8f52522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75" y="1326950"/>
            <a:ext cx="11696174" cy="49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89e8f52522_0_23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341" name="Google Shape;341;g289e8f52522_0_2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2" name="Google Shape;342;g289e8f52522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50" y="1407425"/>
            <a:ext cx="11486126" cy="498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89e8f52522_0_24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348" name="Google Shape;348;g289e8f52522_0_2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49" name="Google Shape;349;g289e8f52522_0_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38" y="1315225"/>
            <a:ext cx="11510927" cy="49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9e8f52522_0_24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Attention</a:t>
            </a:r>
            <a:endParaRPr/>
          </a:p>
        </p:txBody>
      </p:sp>
      <p:sp>
        <p:nvSpPr>
          <p:cNvPr id="355" name="Google Shape;355;g289e8f52522_0_2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6" name="Google Shape;356;g289e8f52522_0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00" y="1350900"/>
            <a:ext cx="11486100" cy="499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9e8f52522_0_2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362" name="Google Shape;362;g289e8f52522_0_2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3" name="Google Shape;363;g289e8f52522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25" y="1304650"/>
            <a:ext cx="11216026" cy="50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9e8f52522_0_2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369" name="Google Shape;369;g289e8f52522_0_2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0" name="Google Shape;370;g289e8f52522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75" y="1369225"/>
            <a:ext cx="11110323" cy="492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89e8f52522_0_30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RNN</a:t>
            </a:r>
            <a:endParaRPr/>
          </a:p>
        </p:txBody>
      </p:sp>
      <p:sp>
        <p:nvSpPr>
          <p:cNvPr id="61" name="Google Shape;61;g289e8f52522_0_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2" name="Google Shape;62;g289e8f52522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25" y="1351300"/>
            <a:ext cx="11392148" cy="482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9e8f52522_0_2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376" name="Google Shape;376;g289e8f52522_0_2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77" name="Google Shape;377;g289e8f52522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75" y="1316050"/>
            <a:ext cx="11345198" cy="50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9e8f52522_0_26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383" name="Google Shape;383;g289e8f52522_0_2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84" name="Google Shape;384;g289e8f52522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13" y="1363050"/>
            <a:ext cx="11098573" cy="49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9e8f52522_0_2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390" name="Google Shape;390;g289e8f52522_0_2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1" name="Google Shape;391;g289e8f52522_0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00" y="1350450"/>
            <a:ext cx="11333427" cy="502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9e8f52522_0_27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397" name="Google Shape;397;g289e8f52522_0_2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98" name="Google Shape;398;g289e8f52522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25" y="1389225"/>
            <a:ext cx="11098573" cy="49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9e8f52522_0_2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Attention</a:t>
            </a:r>
            <a:endParaRPr/>
          </a:p>
        </p:txBody>
      </p:sp>
      <p:sp>
        <p:nvSpPr>
          <p:cNvPr id="404" name="Google Shape;404;g289e8f52522_0_2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05" name="Google Shape;405;g289e8f52522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925" y="1337075"/>
            <a:ext cx="10746148" cy="497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89e8f52522_0_2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Self attention layer</a:t>
            </a:r>
            <a:endParaRPr/>
          </a:p>
        </p:txBody>
      </p:sp>
      <p:sp>
        <p:nvSpPr>
          <p:cNvPr id="411" name="Google Shape;411;g289e8f52522_0_2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2" name="Google Shape;412;g289e8f52522_0_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00" y="1475325"/>
            <a:ext cx="11153674" cy="465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89e8f52522_0_2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Self attention layer</a:t>
            </a:r>
            <a:endParaRPr/>
          </a:p>
        </p:txBody>
      </p:sp>
      <p:sp>
        <p:nvSpPr>
          <p:cNvPr id="418" name="Google Shape;418;g289e8f52522_0_2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19" name="Google Shape;419;g289e8f52522_0_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50" y="1353250"/>
            <a:ext cx="10909373" cy="49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9e8f52522_0_2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Self attention layer</a:t>
            </a:r>
            <a:endParaRPr/>
          </a:p>
        </p:txBody>
      </p:sp>
      <p:sp>
        <p:nvSpPr>
          <p:cNvPr id="425" name="Google Shape;425;g289e8f52522_0_2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26" name="Google Shape;426;g289e8f52522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50" y="1316425"/>
            <a:ext cx="11641477" cy="5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89e8f52522_0_30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Self attention layer</a:t>
            </a:r>
            <a:endParaRPr/>
          </a:p>
        </p:txBody>
      </p:sp>
      <p:sp>
        <p:nvSpPr>
          <p:cNvPr id="432" name="Google Shape;432;g289e8f52522_0_3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33" name="Google Shape;433;g289e8f52522_0_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00" y="1325275"/>
            <a:ext cx="11401702" cy="495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89e8f52522_0_30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Positional encoding</a:t>
            </a:r>
            <a:endParaRPr/>
          </a:p>
        </p:txBody>
      </p:sp>
      <p:sp>
        <p:nvSpPr>
          <p:cNvPr id="439" name="Google Shape;439;g289e8f52522_0_30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0" name="Google Shape;440;g289e8f52522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0" y="1257350"/>
            <a:ext cx="11356099" cy="50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89e8f52522_0_4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RNN</a:t>
            </a:r>
            <a:endParaRPr/>
          </a:p>
        </p:txBody>
      </p:sp>
      <p:sp>
        <p:nvSpPr>
          <p:cNvPr id="68" name="Google Shape;68;g289e8f52522_0_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" name="Google Shape;69;g289e8f52522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75" y="1418400"/>
            <a:ext cx="11509601" cy="48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89e8f52522_0_31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Positional encoding</a:t>
            </a:r>
            <a:endParaRPr/>
          </a:p>
        </p:txBody>
      </p:sp>
      <p:sp>
        <p:nvSpPr>
          <p:cNvPr id="446" name="Google Shape;446;g289e8f52522_0_3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47" name="Google Shape;447;g289e8f52522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00" y="1320500"/>
            <a:ext cx="11510052" cy="505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89e8f52522_0_31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Positional encoding</a:t>
            </a:r>
            <a:endParaRPr/>
          </a:p>
        </p:txBody>
      </p:sp>
      <p:sp>
        <p:nvSpPr>
          <p:cNvPr id="453" name="Google Shape;453;g289e8f52522_0_3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4" name="Google Shape;454;g289e8f52522_0_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5" y="1319775"/>
            <a:ext cx="11038198" cy="498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89e8f52522_0_32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Positional encoding</a:t>
            </a:r>
            <a:endParaRPr/>
          </a:p>
        </p:txBody>
      </p:sp>
      <p:sp>
        <p:nvSpPr>
          <p:cNvPr id="460" name="Google Shape;460;g289e8f52522_0_3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61" name="Google Shape;461;g289e8f52522_0_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00" y="1257350"/>
            <a:ext cx="11264573" cy="51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9e8f52522_0_32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Mask Self-attention layer</a:t>
            </a:r>
            <a:endParaRPr/>
          </a:p>
        </p:txBody>
      </p:sp>
      <p:sp>
        <p:nvSpPr>
          <p:cNvPr id="467" name="Google Shape;467;g289e8f52522_0_3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68" name="Google Shape;468;g289e8f52522_0_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50" y="1257350"/>
            <a:ext cx="11426099" cy="51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89e8f52522_0_33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Multi-Head </a:t>
            </a:r>
            <a:r>
              <a:rPr lang="en-US">
                <a:solidFill>
                  <a:schemeClr val="lt1"/>
                </a:solidFill>
              </a:rPr>
              <a:t>Self-attention layer</a:t>
            </a:r>
            <a:endParaRPr/>
          </a:p>
        </p:txBody>
      </p:sp>
      <p:sp>
        <p:nvSpPr>
          <p:cNvPr id="474" name="Google Shape;474;g289e8f52522_0_3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75" name="Google Shape;475;g289e8f52522_0_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425" y="1257350"/>
            <a:ext cx="11043876" cy="51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9e8f52522_0_33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481" name="Google Shape;481;g289e8f52522_0_3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82" name="Google Shape;482;g289e8f52522_0_338"/>
          <p:cNvPicPr preferRelativeResize="0"/>
          <p:nvPr/>
        </p:nvPicPr>
        <p:blipFill rotWithShape="1">
          <a:blip r:embed="rId3">
            <a:alphaModFix/>
          </a:blip>
          <a:srcRect b="9214" l="0" r="0" t="0"/>
          <a:stretch/>
        </p:blipFill>
        <p:spPr>
          <a:xfrm>
            <a:off x="418875" y="1257350"/>
            <a:ext cx="11531899" cy="51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89e8f52522_0_34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Attention</a:t>
            </a:r>
            <a:endParaRPr/>
          </a:p>
        </p:txBody>
      </p:sp>
      <p:sp>
        <p:nvSpPr>
          <p:cNvPr id="488" name="Google Shape;488;g289e8f52522_0_3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89" name="Google Shape;489;g289e8f52522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00" y="1257350"/>
            <a:ext cx="10949277" cy="50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9e8f52522_0_34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Self-attention</a:t>
            </a:r>
            <a:endParaRPr/>
          </a:p>
        </p:txBody>
      </p:sp>
      <p:sp>
        <p:nvSpPr>
          <p:cNvPr id="495" name="Google Shape;495;g289e8f52522_0_3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96" name="Google Shape;496;g289e8f52522_0_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300" y="1299275"/>
            <a:ext cx="11262152" cy="51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89e8f52522_0_3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Self-attention</a:t>
            </a:r>
            <a:endParaRPr/>
          </a:p>
        </p:txBody>
      </p:sp>
      <p:sp>
        <p:nvSpPr>
          <p:cNvPr id="502" name="Google Shape;502;g289e8f52522_0_3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03" name="Google Shape;503;g289e8f52522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50" y="1257350"/>
            <a:ext cx="11232527" cy="516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89e8f52522_0_3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Self-attention</a:t>
            </a:r>
            <a:endParaRPr/>
          </a:p>
        </p:txBody>
      </p:sp>
      <p:sp>
        <p:nvSpPr>
          <p:cNvPr id="509" name="Google Shape;509;g289e8f52522_0_3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0" name="Google Shape;510;g289e8f52522_0_358"/>
          <p:cNvPicPr preferRelativeResize="0"/>
          <p:nvPr/>
        </p:nvPicPr>
        <p:blipFill rotWithShape="1">
          <a:blip r:embed="rId3">
            <a:alphaModFix/>
          </a:blip>
          <a:srcRect b="0" l="0" r="12884" t="0"/>
          <a:stretch/>
        </p:blipFill>
        <p:spPr>
          <a:xfrm>
            <a:off x="538750" y="1338525"/>
            <a:ext cx="10925076" cy="502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9e8f52522_0_4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RNN</a:t>
            </a:r>
            <a:endParaRPr/>
          </a:p>
        </p:txBody>
      </p:sp>
      <p:sp>
        <p:nvSpPr>
          <p:cNvPr id="75" name="Google Shape;75;g289e8f52522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6" name="Google Shape;76;g289e8f52522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00" y="1371400"/>
            <a:ext cx="11098598" cy="493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9e8f52522_0_3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Self-attention</a:t>
            </a:r>
            <a:endParaRPr/>
          </a:p>
        </p:txBody>
      </p:sp>
      <p:sp>
        <p:nvSpPr>
          <p:cNvPr id="516" name="Google Shape;516;g289e8f52522_0_3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17" name="Google Shape;517;g289e8f52522_0_363"/>
          <p:cNvPicPr preferRelativeResize="0"/>
          <p:nvPr/>
        </p:nvPicPr>
        <p:blipFill rotWithShape="1">
          <a:blip r:embed="rId3">
            <a:alphaModFix/>
          </a:blip>
          <a:srcRect b="3707" l="0" r="6279" t="0"/>
          <a:stretch/>
        </p:blipFill>
        <p:spPr>
          <a:xfrm>
            <a:off x="493625" y="1257350"/>
            <a:ext cx="11426724" cy="518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89e8f52522_0_36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Self-attention</a:t>
            </a:r>
            <a:endParaRPr/>
          </a:p>
        </p:txBody>
      </p:sp>
      <p:sp>
        <p:nvSpPr>
          <p:cNvPr id="523" name="Google Shape;523;g289e8f52522_0_3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24" name="Google Shape;524;g289e8f52522_0_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25" y="1308700"/>
            <a:ext cx="111301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9e8f52522_0_3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RNN vs Transformer</a:t>
            </a:r>
            <a:endParaRPr/>
          </a:p>
        </p:txBody>
      </p:sp>
      <p:sp>
        <p:nvSpPr>
          <p:cNvPr id="530" name="Google Shape;530;g289e8f52522_0_3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31" name="Google Shape;531;g289e8f52522_0_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25" y="1257350"/>
            <a:ext cx="11313101" cy="511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9e8f52522_0_37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Self-attention</a:t>
            </a:r>
            <a:endParaRPr/>
          </a:p>
        </p:txBody>
      </p:sp>
      <p:sp>
        <p:nvSpPr>
          <p:cNvPr id="537" name="Google Shape;537;g289e8f52522_0_3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38" name="Google Shape;538;g289e8f52522_0_378"/>
          <p:cNvPicPr preferRelativeResize="0"/>
          <p:nvPr/>
        </p:nvPicPr>
        <p:blipFill rotWithShape="1">
          <a:blip r:embed="rId3">
            <a:alphaModFix/>
          </a:blip>
          <a:srcRect b="13474" l="0" r="0" t="3757"/>
          <a:stretch/>
        </p:blipFill>
        <p:spPr>
          <a:xfrm>
            <a:off x="357575" y="1349275"/>
            <a:ext cx="11339551" cy="486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89e8f52522_0_3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Self-attention</a:t>
            </a:r>
            <a:endParaRPr/>
          </a:p>
        </p:txBody>
      </p:sp>
      <p:pic>
        <p:nvPicPr>
          <p:cNvPr id="544" name="Google Shape;544;g289e8f52522_0_383"/>
          <p:cNvPicPr preferRelativeResize="0"/>
          <p:nvPr/>
        </p:nvPicPr>
        <p:blipFill rotWithShape="1">
          <a:blip r:embed="rId3">
            <a:alphaModFix/>
          </a:blip>
          <a:srcRect b="0" l="9101" r="13702" t="0"/>
          <a:stretch/>
        </p:blipFill>
        <p:spPr>
          <a:xfrm>
            <a:off x="1440575" y="1257350"/>
            <a:ext cx="9455124" cy="51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9e8f52522_0_3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Transformer</a:t>
            </a:r>
            <a:endParaRPr/>
          </a:p>
        </p:txBody>
      </p:sp>
      <p:sp>
        <p:nvSpPr>
          <p:cNvPr id="550" name="Google Shape;550;g289e8f52522_0_3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1" name="Google Shape;551;g289e8f52522_0_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00" y="1311975"/>
            <a:ext cx="11187323" cy="496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89e8f52522_0_3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Transformer</a:t>
            </a:r>
            <a:endParaRPr/>
          </a:p>
        </p:txBody>
      </p:sp>
      <p:sp>
        <p:nvSpPr>
          <p:cNvPr id="557" name="Google Shape;557;g289e8f52522_0_3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8" name="Google Shape;558;g289e8f52522_0_393"/>
          <p:cNvPicPr preferRelativeResize="0"/>
          <p:nvPr/>
        </p:nvPicPr>
        <p:blipFill rotWithShape="1">
          <a:blip r:embed="rId3">
            <a:alphaModFix/>
          </a:blip>
          <a:srcRect b="0" l="0" r="13457" t="0"/>
          <a:stretch/>
        </p:blipFill>
        <p:spPr>
          <a:xfrm>
            <a:off x="546375" y="1379100"/>
            <a:ext cx="10917427" cy="509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89e8f52522_0_3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Transformer</a:t>
            </a:r>
            <a:endParaRPr/>
          </a:p>
        </p:txBody>
      </p:sp>
      <p:sp>
        <p:nvSpPr>
          <p:cNvPr id="564" name="Google Shape;564;g289e8f52522_0_3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65" name="Google Shape;565;g289e8f52522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25" y="1320050"/>
            <a:ext cx="11293123" cy="50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89e8f52522_0_40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571" name="Google Shape;571;g289e8f52522_0_4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72" name="Google Shape;572;g289e8f52522_0_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00" y="1316250"/>
            <a:ext cx="11039652" cy="51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9e8f52522_0_40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578" name="Google Shape;578;g289e8f52522_0_40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79" name="Google Shape;579;g289e8f52522_0_408"/>
          <p:cNvPicPr preferRelativeResize="0"/>
          <p:nvPr/>
        </p:nvPicPr>
        <p:blipFill rotWithShape="1">
          <a:blip r:embed="rId3">
            <a:alphaModFix/>
          </a:blip>
          <a:srcRect b="0" l="0" r="418" t="0"/>
          <a:stretch/>
        </p:blipFill>
        <p:spPr>
          <a:xfrm>
            <a:off x="419150" y="1318225"/>
            <a:ext cx="11491052" cy="50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9e8f52522_0_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RNN</a:t>
            </a:r>
            <a:endParaRPr/>
          </a:p>
        </p:txBody>
      </p:sp>
      <p:sp>
        <p:nvSpPr>
          <p:cNvPr id="82" name="Google Shape;82;g289e8f52522_0_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3" name="Google Shape;83;g289e8f52522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75" y="1418100"/>
            <a:ext cx="11308652" cy="492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89e8f52522_0_41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585" name="Google Shape;585;g289e8f52522_0_4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86" name="Google Shape;586;g289e8f52522_0_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0" y="1257350"/>
            <a:ext cx="11360599" cy="51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89e8f52522_0_41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592" name="Google Shape;592;g289e8f52522_0_4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93" name="Google Shape;593;g289e8f52522_0_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50" y="1303575"/>
            <a:ext cx="11337677" cy="50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89e8f52522_0_42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599" name="Google Shape;599;g289e8f52522_0_4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00" name="Google Shape;600;g289e8f52522_0_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75" y="1298175"/>
            <a:ext cx="11349924" cy="511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89e8f52522_0_42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06" name="Google Shape;606;g289e8f52522_0_42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07" name="Google Shape;607;g289e8f52522_0_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50" y="1257350"/>
            <a:ext cx="11465001" cy="509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9e8f52522_0_43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13" name="Google Shape;613;g289e8f52522_0_4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14" name="Google Shape;614;g289e8f52522_0_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75" y="1317950"/>
            <a:ext cx="11487073" cy="51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9e8f52522_0_43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20" name="Google Shape;620;g289e8f52522_0_4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21" name="Google Shape;621;g289e8f52522_0_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75" y="1317650"/>
            <a:ext cx="11529800" cy="504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89e8f52522_0_44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27" name="Google Shape;627;g289e8f52522_0_4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28" name="Google Shape;628;g289e8f52522_0_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50" y="1303325"/>
            <a:ext cx="11397048" cy="510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89e8f52522_0_44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34" name="Google Shape;634;g289e8f52522_0_4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35" name="Google Shape;635;g289e8f52522_0_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75" y="1304575"/>
            <a:ext cx="11243474" cy="508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89e8f52522_0_45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41" name="Google Shape;641;g289e8f52522_0_4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42" name="Google Shape;642;g289e8f52522_0_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275" y="1303075"/>
            <a:ext cx="11210598" cy="507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89e8f52522_0_4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48" name="Google Shape;648;g289e8f52522_0_4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49" name="Google Shape;649;g289e8f52522_0_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00" y="1311575"/>
            <a:ext cx="11435648" cy="513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9e8f52522_0_5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RNN and Attention</a:t>
            </a:r>
            <a:endParaRPr/>
          </a:p>
        </p:txBody>
      </p:sp>
      <p:sp>
        <p:nvSpPr>
          <p:cNvPr id="89" name="Google Shape;89;g289e8f52522_0_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0" name="Google Shape;90;g289e8f52522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25" y="1395750"/>
            <a:ext cx="11603548" cy="492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89e8f52522_0_46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55" name="Google Shape;655;g289e8f52522_0_4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56" name="Google Shape;656;g289e8f52522_0_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5" y="1324350"/>
            <a:ext cx="11381524" cy="50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89e8f52522_0_46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62" name="Google Shape;662;g289e8f52522_0_46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63" name="Google Shape;663;g289e8f52522_0_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00" y="1311625"/>
            <a:ext cx="11337523" cy="511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89e8f52522_0_47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69" name="Google Shape;669;g289e8f52522_0_47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70" name="Google Shape;670;g289e8f52522_0_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75" y="1257350"/>
            <a:ext cx="11402998" cy="51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89e8f52522_0_47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76" name="Google Shape;676;g289e8f52522_0_47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77" name="Google Shape;677;g289e8f52522_0_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25" y="1318400"/>
            <a:ext cx="11494523" cy="51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89e8f52522_0_48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83" name="Google Shape;683;g289e8f52522_0_4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84" name="Google Shape;684;g289e8f52522_0_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50" y="1333125"/>
            <a:ext cx="11495823" cy="50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89e8f52522_0_48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90" name="Google Shape;690;g289e8f52522_0_4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1" name="Google Shape;691;g289e8f52522_0_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75" y="1318850"/>
            <a:ext cx="11195873" cy="50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89e8f52522_0_49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697" name="Google Shape;697;g289e8f52522_0_4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698" name="Google Shape;698;g289e8f52522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850" y="1257350"/>
            <a:ext cx="11319327" cy="51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89e8f52522_0_49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704" name="Google Shape;704;g289e8f52522_0_4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05" name="Google Shape;705;g289e8f52522_0_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25" y="1301900"/>
            <a:ext cx="11199473" cy="502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89e8f52522_0_503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Transformer</a:t>
            </a:r>
            <a:endParaRPr/>
          </a:p>
        </p:txBody>
      </p:sp>
      <p:sp>
        <p:nvSpPr>
          <p:cNvPr id="711" name="Google Shape;711;g289e8f52522_0_50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12" name="Google Shape;712;g289e8f52522_0_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257350"/>
            <a:ext cx="11223373" cy="516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89e8f52522_0_508"/>
          <p:cNvSpPr txBox="1"/>
          <p:nvPr>
            <p:ph type="title"/>
          </p:nvPr>
        </p:nvSpPr>
        <p:spPr>
          <a:xfrm>
            <a:off x="2857500" y="300039"/>
            <a:ext cx="85038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718" name="Google Shape;718;g289e8f52522_0_50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19" name="Google Shape;719;g289e8f52522_0_508"/>
          <p:cNvPicPr preferRelativeResize="0"/>
          <p:nvPr/>
        </p:nvPicPr>
        <p:blipFill rotWithShape="1">
          <a:blip r:embed="rId3">
            <a:alphaModFix/>
          </a:blip>
          <a:srcRect b="3461" l="0" r="0" t="12730"/>
          <a:stretch/>
        </p:blipFill>
        <p:spPr>
          <a:xfrm>
            <a:off x="410075" y="1479625"/>
            <a:ext cx="11371848" cy="482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